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9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2C687D0-A72F-4130-AA06-79A8F1462A4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52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20F63D1-8374-4C5D-BED6-7BE67C70E773}"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687D0-A72F-4130-AA06-79A8F1462A45}" type="slidenum">
              <a:rPr lang="en-US" smtClean="0"/>
              <a:t>‹#›</a:t>
            </a:fld>
            <a:endParaRPr lang="en-US"/>
          </a:p>
        </p:txBody>
      </p:sp>
    </p:spTree>
    <p:extLst>
      <p:ext uri="{BB962C8B-B14F-4D97-AF65-F5344CB8AC3E}">
        <p14:creationId xmlns:p14="http://schemas.microsoft.com/office/powerpoint/2010/main" val="187709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36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75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spTree>
    <p:extLst>
      <p:ext uri="{BB962C8B-B14F-4D97-AF65-F5344CB8AC3E}">
        <p14:creationId xmlns:p14="http://schemas.microsoft.com/office/powerpoint/2010/main" val="892713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53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15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95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08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spTree>
    <p:extLst>
      <p:ext uri="{BB962C8B-B14F-4D97-AF65-F5344CB8AC3E}">
        <p14:creationId xmlns:p14="http://schemas.microsoft.com/office/powerpoint/2010/main" val="135237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20F63D1-8374-4C5D-BED6-7BE67C70E773}"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687D0-A72F-4130-AA06-79A8F1462A4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99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620F63D1-8374-4C5D-BED6-7BE67C70E773}"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687D0-A72F-4130-AA06-79A8F1462A45}" type="slidenum">
              <a:rPr lang="en-US" smtClean="0"/>
              <a:t>‹#›</a:t>
            </a:fld>
            <a:endParaRPr lang="en-US"/>
          </a:p>
        </p:txBody>
      </p:sp>
    </p:spTree>
    <p:extLst>
      <p:ext uri="{BB962C8B-B14F-4D97-AF65-F5344CB8AC3E}">
        <p14:creationId xmlns:p14="http://schemas.microsoft.com/office/powerpoint/2010/main" val="348624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20F63D1-8374-4C5D-BED6-7BE67C70E773}"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687D0-A72F-4130-AA06-79A8F1462A4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43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20F63D1-8374-4C5D-BED6-7BE67C70E773}"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687D0-A72F-4130-AA06-79A8F1462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85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F63D1-8374-4C5D-BED6-7BE67C70E773}"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687D0-A72F-4130-AA06-79A8F1462A45}" type="slidenum">
              <a:rPr lang="en-US" smtClean="0"/>
              <a:t>‹#›</a:t>
            </a:fld>
            <a:endParaRPr lang="en-US"/>
          </a:p>
        </p:txBody>
      </p:sp>
    </p:spTree>
    <p:extLst>
      <p:ext uri="{BB962C8B-B14F-4D97-AF65-F5344CB8AC3E}">
        <p14:creationId xmlns:p14="http://schemas.microsoft.com/office/powerpoint/2010/main" val="386100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20F63D1-8374-4C5D-BED6-7BE67C70E773}"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687D0-A72F-4130-AA06-79A8F1462A4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92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20F63D1-8374-4C5D-BED6-7BE67C70E773}"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687D0-A72F-4130-AA06-79A8F1462A45}" type="slidenum">
              <a:rPr lang="en-US" smtClean="0"/>
              <a:t>‹#›</a:t>
            </a:fld>
            <a:endParaRPr lang="en-US"/>
          </a:p>
        </p:txBody>
      </p:sp>
    </p:spTree>
    <p:extLst>
      <p:ext uri="{BB962C8B-B14F-4D97-AF65-F5344CB8AC3E}">
        <p14:creationId xmlns:p14="http://schemas.microsoft.com/office/powerpoint/2010/main" val="409026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0F63D1-8374-4C5D-BED6-7BE67C70E773}" type="datetimeFigureOut">
              <a:rPr lang="en-US" smtClean="0"/>
              <a:t>9/13/2022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C687D0-A72F-4130-AA06-79A8F1462A45}" type="slidenum">
              <a:rPr lang="en-US" smtClean="0"/>
              <a:t>‹#›</a:t>
            </a:fld>
            <a:endParaRPr lang="en-US"/>
          </a:p>
        </p:txBody>
      </p:sp>
    </p:spTree>
    <p:extLst>
      <p:ext uri="{BB962C8B-B14F-4D97-AF65-F5344CB8AC3E}">
        <p14:creationId xmlns:p14="http://schemas.microsoft.com/office/powerpoint/2010/main" val="3880273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gronomie.info/%d9%85%d9%86%d8%b8%d9%85%d8%a7%d8%aa-%d8%a7%d9%84%d9%86%d9%85%d9%88-%d8%a7%d9%84%d8%b7%d8%a8%d9%8a%d8%b9%d9%8a%d8%a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92398" y="2202873"/>
            <a:ext cx="6815669" cy="3595254"/>
          </a:xfrm>
        </p:spPr>
        <p:txBody>
          <a:bodyPr/>
          <a:lstStyle/>
          <a:p>
            <a:r>
              <a:rPr lang="ar-IQ" sz="4000" b="1" dirty="0">
                <a:ln>
                  <a:noFill/>
                </a:ln>
                <a:solidFill>
                  <a:srgbClr val="C00000"/>
                </a:solidFill>
                <a:latin typeface="Arabic Typesetting" panose="03020402040406030203" pitchFamily="66" charset="-78"/>
                <a:cs typeface="Arabic Typesetting" panose="03020402040406030203" pitchFamily="66" charset="-78"/>
              </a:rPr>
              <a:t>عقاقير طبية عملي</a:t>
            </a:r>
            <a:br>
              <a:rPr lang="ar-IQ" sz="4000" b="1" dirty="0">
                <a:ln>
                  <a:noFill/>
                </a:ln>
                <a:solidFill>
                  <a:srgbClr val="C00000"/>
                </a:solidFill>
                <a:latin typeface="Arabic Typesetting" panose="03020402040406030203" pitchFamily="66" charset="-78"/>
                <a:cs typeface="Arabic Typesetting" panose="03020402040406030203" pitchFamily="66" charset="-78"/>
              </a:rPr>
            </a:br>
            <a:r>
              <a:rPr lang="ar-IQ" sz="4000" b="1" dirty="0" smtClean="0">
                <a:ln>
                  <a:noFill/>
                </a:ln>
                <a:solidFill>
                  <a:srgbClr val="C00000"/>
                </a:solidFill>
                <a:latin typeface="Arabic Typesetting" panose="03020402040406030203" pitchFamily="66" charset="-78"/>
                <a:cs typeface="Arabic Typesetting" panose="03020402040406030203" pitchFamily="66" charset="-78"/>
              </a:rPr>
              <a:t>محاضرة7</a:t>
            </a:r>
            <a:br>
              <a:rPr lang="ar-IQ" sz="4000" b="1" dirty="0" smtClean="0">
                <a:ln>
                  <a:noFill/>
                </a:ln>
                <a:solidFill>
                  <a:srgbClr val="C00000"/>
                </a:solidFill>
                <a:latin typeface="Arabic Typesetting" panose="03020402040406030203" pitchFamily="66" charset="-78"/>
                <a:cs typeface="Arabic Typesetting" panose="03020402040406030203" pitchFamily="66" charset="-78"/>
              </a:rPr>
            </a:br>
            <a:r>
              <a:rPr lang="ar-IQ" sz="4000" b="1" dirty="0" smtClean="0">
                <a:ln>
                  <a:noFill/>
                </a:ln>
                <a:solidFill>
                  <a:srgbClr val="92278F">
                    <a:lumMod val="75000"/>
                  </a:srgbClr>
                </a:solidFill>
                <a:latin typeface="Arabic Typesetting" panose="03020402040406030203" pitchFamily="66" charset="-78"/>
                <a:cs typeface="Arabic Typesetting" panose="03020402040406030203" pitchFamily="66" charset="-78"/>
              </a:rPr>
              <a:t>كلية </a:t>
            </a:r>
            <a:r>
              <a:rPr lang="ar-IQ" sz="4000" b="1" dirty="0">
                <a:ln>
                  <a:noFill/>
                </a:ln>
                <a:solidFill>
                  <a:srgbClr val="92278F">
                    <a:lumMod val="75000"/>
                  </a:srgbClr>
                </a:solidFill>
                <a:latin typeface="Arabic Typesetting" panose="03020402040406030203" pitchFamily="66" charset="-78"/>
                <a:cs typeface="Arabic Typesetting" panose="03020402040406030203" pitchFamily="66" charset="-78"/>
              </a:rPr>
              <a:t>الزراعة</a:t>
            </a:r>
            <a:r>
              <a:rPr lang="ar-IQ" sz="3600" b="1" dirty="0">
                <a:ln>
                  <a:noFill/>
                </a:ln>
                <a:solidFill>
                  <a:srgbClr val="92278F">
                    <a:lumMod val="75000"/>
                  </a:srgbClr>
                </a:solidFill>
                <a:latin typeface="Arabic Typesetting" panose="03020402040406030203" pitchFamily="66" charset="-78"/>
                <a:cs typeface="Arabic Typesetting" panose="03020402040406030203" pitchFamily="66" charset="-78"/>
              </a:rPr>
              <a:t>/ قسم المحاصيل الحقلية</a:t>
            </a:r>
            <a:r>
              <a:rPr lang="ar-IQ" sz="3600" dirty="0">
                <a:ln>
                  <a:noFill/>
                </a:ln>
                <a:solidFill>
                  <a:srgbClr val="92278F">
                    <a:lumMod val="75000"/>
                  </a:srgbClr>
                </a:solidFill>
                <a:latin typeface="Arabic Typesetting" panose="03020402040406030203" pitchFamily="66" charset="-78"/>
                <a:cs typeface="Arabic Typesetting" panose="03020402040406030203" pitchFamily="66" charset="-78"/>
              </a:rPr>
              <a:t/>
            </a:r>
            <a:br>
              <a:rPr lang="ar-IQ" sz="3600" dirty="0">
                <a:ln>
                  <a:noFill/>
                </a:ln>
                <a:solidFill>
                  <a:srgbClr val="92278F">
                    <a:lumMod val="75000"/>
                  </a:srgbClr>
                </a:solidFill>
                <a:latin typeface="Arabic Typesetting" panose="03020402040406030203" pitchFamily="66" charset="-78"/>
                <a:cs typeface="Arabic Typesetting" panose="03020402040406030203" pitchFamily="66" charset="-78"/>
              </a:rPr>
            </a:br>
            <a:r>
              <a:rPr lang="ar-IQ" sz="4000" b="1" dirty="0">
                <a:ln>
                  <a:noFill/>
                </a:ln>
                <a:solidFill>
                  <a:srgbClr val="92278F">
                    <a:lumMod val="75000"/>
                  </a:srgbClr>
                </a:solidFill>
                <a:latin typeface="Arabic Typesetting" panose="03020402040406030203" pitchFamily="66" charset="-78"/>
                <a:cs typeface="Arabic Typesetting" panose="03020402040406030203" pitchFamily="66" charset="-78"/>
              </a:rPr>
              <a:t>المرحلة الرابعة</a:t>
            </a:r>
            <a:br>
              <a:rPr lang="ar-IQ" sz="4000" b="1" dirty="0">
                <a:ln>
                  <a:noFill/>
                </a:ln>
                <a:solidFill>
                  <a:srgbClr val="92278F">
                    <a:lumMod val="75000"/>
                  </a:srgbClr>
                </a:solidFill>
                <a:latin typeface="Arabic Typesetting" panose="03020402040406030203" pitchFamily="66" charset="-78"/>
                <a:cs typeface="Arabic Typesetting" panose="03020402040406030203" pitchFamily="66" charset="-78"/>
              </a:rPr>
            </a:br>
            <a:r>
              <a:rPr lang="ar-IQ" sz="4000" b="1" dirty="0">
                <a:ln>
                  <a:noFill/>
                </a:ln>
                <a:solidFill>
                  <a:srgbClr val="92278F">
                    <a:lumMod val="75000"/>
                  </a:srgbClr>
                </a:solidFill>
                <a:latin typeface="Arabic Typesetting" panose="03020402040406030203" pitchFamily="66" charset="-78"/>
                <a:cs typeface="Arabic Typesetting" panose="03020402040406030203" pitchFamily="66" charset="-78"/>
              </a:rPr>
              <a:t>مدرس المادة</a:t>
            </a:r>
            <a:br>
              <a:rPr lang="ar-IQ" sz="4000" b="1" dirty="0">
                <a:ln>
                  <a:noFill/>
                </a:ln>
                <a:solidFill>
                  <a:srgbClr val="92278F">
                    <a:lumMod val="75000"/>
                  </a:srgbClr>
                </a:solidFill>
                <a:latin typeface="Arabic Typesetting" panose="03020402040406030203" pitchFamily="66" charset="-78"/>
                <a:cs typeface="Arabic Typesetting" panose="03020402040406030203" pitchFamily="66" charset="-78"/>
              </a:rPr>
            </a:br>
            <a:r>
              <a:rPr lang="ar-IQ" sz="4400" b="1" dirty="0">
                <a:ln>
                  <a:noFill/>
                </a:ln>
                <a:solidFill>
                  <a:srgbClr val="C00000"/>
                </a:solidFill>
                <a:latin typeface="Arabic Typesetting" panose="03020402040406030203" pitchFamily="66" charset="-78"/>
                <a:cs typeface="Arabic Typesetting" panose="03020402040406030203" pitchFamily="66" charset="-78"/>
              </a:rPr>
              <a:t/>
            </a:r>
            <a:br>
              <a:rPr lang="ar-IQ" sz="4400" b="1" dirty="0">
                <a:ln>
                  <a:noFill/>
                </a:ln>
                <a:solidFill>
                  <a:srgbClr val="C00000"/>
                </a:solidFill>
                <a:latin typeface="Arabic Typesetting" panose="03020402040406030203" pitchFamily="66" charset="-78"/>
                <a:cs typeface="Arabic Typesetting" panose="03020402040406030203" pitchFamily="66" charset="-78"/>
              </a:rPr>
            </a:br>
            <a:endParaRPr lang="en-US" dirty="0"/>
          </a:p>
        </p:txBody>
      </p:sp>
      <p:sp>
        <p:nvSpPr>
          <p:cNvPr id="3" name="عنوان فرعي 2"/>
          <p:cNvSpPr>
            <a:spLocks noGrp="1"/>
          </p:cNvSpPr>
          <p:nvPr>
            <p:ph type="subTitle" idx="1"/>
          </p:nvPr>
        </p:nvSpPr>
        <p:spPr>
          <a:xfrm>
            <a:off x="2692398" y="4073236"/>
            <a:ext cx="6815669" cy="1309255"/>
          </a:xfrm>
        </p:spPr>
        <p:txBody>
          <a:bodyPr>
            <a:normAutofit/>
          </a:bodyPr>
          <a:lstStyle/>
          <a:p>
            <a:pPr lvl="0">
              <a:spcBef>
                <a:spcPts val="1000"/>
              </a:spcBef>
              <a:spcAft>
                <a:spcPts val="0"/>
              </a:spcAft>
              <a:buClr>
                <a:srgbClr val="90C226"/>
              </a:buClr>
              <a:buSzPct val="80000"/>
            </a:pPr>
            <a:r>
              <a:rPr lang="ar-IQ" sz="4400" b="1" cap="all" dirty="0" err="1">
                <a:solidFill>
                  <a:srgbClr val="C00000"/>
                </a:solidFill>
                <a:latin typeface="Arabic Typesetting" panose="03020402040406030203" pitchFamily="66" charset="-78"/>
                <a:cs typeface="Arabic Typesetting" panose="03020402040406030203" pitchFamily="66" charset="-78"/>
              </a:rPr>
              <a:t>م.م.رغد</a:t>
            </a:r>
            <a:r>
              <a:rPr lang="ar-IQ" sz="4400" b="1" cap="all">
                <a:solidFill>
                  <a:srgbClr val="C00000"/>
                </a:solidFill>
                <a:latin typeface="Arabic Typesetting" panose="03020402040406030203" pitchFamily="66" charset="-78"/>
                <a:cs typeface="Arabic Typesetting" panose="03020402040406030203" pitchFamily="66" charset="-78"/>
              </a:rPr>
              <a:t> صباح حسن</a:t>
            </a:r>
            <a:r>
              <a:rPr lang="ar-IQ" sz="4400" b="1" dirty="0">
                <a:solidFill>
                  <a:srgbClr val="C00000"/>
                </a:solidFill>
                <a:latin typeface="Arabic Typesetting" panose="03020402040406030203" pitchFamily="66" charset="-78"/>
                <a:cs typeface="Arabic Typesetting" panose="03020402040406030203" pitchFamily="66" charset="-78"/>
              </a:rPr>
              <a:t/>
            </a:r>
            <a:br>
              <a:rPr lang="ar-IQ" sz="4400" b="1" dirty="0">
                <a:solidFill>
                  <a:srgbClr val="C00000"/>
                </a:solidFill>
                <a:latin typeface="Arabic Typesetting" panose="03020402040406030203" pitchFamily="66" charset="-78"/>
                <a:cs typeface="Arabic Typesetting" panose="03020402040406030203" pitchFamily="66" charset="-78"/>
              </a:rPr>
            </a:br>
            <a:endParaRPr lang="en-US" dirty="0"/>
          </a:p>
        </p:txBody>
      </p:sp>
    </p:spTree>
    <p:extLst>
      <p:ext uri="{BB962C8B-B14F-4D97-AF65-F5344CB8AC3E}">
        <p14:creationId xmlns:p14="http://schemas.microsoft.com/office/powerpoint/2010/main" val="287535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623456"/>
            <a:ext cx="9601196" cy="810489"/>
          </a:xfrm>
        </p:spPr>
        <p:txBody>
          <a:bodyPr>
            <a:normAutofit fontScale="90000"/>
          </a:bodyPr>
          <a:lstStyle/>
          <a:p>
            <a:r>
              <a:rPr lang="ar-IQ" sz="5400" b="1" dirty="0">
                <a:solidFill>
                  <a:srgbClr val="C00000"/>
                </a:solidFill>
                <a:ea typeface="Calibri" panose="020F0502020204030204" pitchFamily="34" charset="0"/>
                <a:cs typeface="Simplified Arabic" panose="02020603050405020304" pitchFamily="18" charset="-78"/>
              </a:rPr>
              <a:t>العوامل الوراثية</a:t>
            </a:r>
            <a:endParaRPr lang="en-US" sz="5400" dirty="0">
              <a:solidFill>
                <a:srgbClr val="C00000"/>
              </a:solidFill>
            </a:endParaRPr>
          </a:p>
        </p:txBody>
      </p:sp>
      <p:sp>
        <p:nvSpPr>
          <p:cNvPr id="3" name="عنصر نائب للمحتوى 2"/>
          <p:cNvSpPr>
            <a:spLocks noGrp="1"/>
          </p:cNvSpPr>
          <p:nvPr>
            <p:ph idx="1"/>
          </p:nvPr>
        </p:nvSpPr>
        <p:spPr>
          <a:xfrm>
            <a:off x="1295401" y="1433945"/>
            <a:ext cx="10030690" cy="4441923"/>
          </a:xfrm>
        </p:spPr>
        <p:txBody>
          <a:bodyPr>
            <a:normAutofit/>
          </a:bodyPr>
          <a:lstStyle/>
          <a:p>
            <a:pPr algn="just" rtl="1"/>
            <a:r>
              <a:rPr lang="ar-IQ" sz="3600" b="1" dirty="0">
                <a:solidFill>
                  <a:srgbClr val="7030A0"/>
                </a:solidFill>
                <a:ea typeface="Calibri" panose="020F0502020204030204" pitchFamily="34" charset="0"/>
                <a:cs typeface="Simplified Arabic" panose="02020603050405020304" pitchFamily="18" charset="-78"/>
              </a:rPr>
              <a:t>للحصول على نبات طبي ومكوناته الفعالة لابد من الحصول على بذور من سلالات من نفس النبات لتعطي كل المواصفات المرغوبة لهذه المكونات اما إذا كانت البذور غير نقية فقد تؤدي بزراعتها الى الحصول على نباتات تختلف في كمية ونوعية مكوناتها الفعالة عن النبات المطلوب زراعته وهذا مما يؤدي الى ظهور أصناف وأنواع متعددة للنبات الواحد </a:t>
            </a:r>
            <a:endParaRPr lang="en-US" sz="3600" b="1" dirty="0">
              <a:solidFill>
                <a:srgbClr val="7030A0"/>
              </a:solidFill>
            </a:endParaRPr>
          </a:p>
        </p:txBody>
      </p:sp>
    </p:spTree>
    <p:extLst>
      <p:ext uri="{BB962C8B-B14F-4D97-AF65-F5344CB8AC3E}">
        <p14:creationId xmlns:p14="http://schemas.microsoft.com/office/powerpoint/2010/main" val="203254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982131"/>
            <a:ext cx="9822871" cy="2322177"/>
          </a:xfrm>
        </p:spPr>
        <p:txBody>
          <a:bodyPr>
            <a:normAutofit/>
          </a:bodyPr>
          <a:lstStyle/>
          <a:p>
            <a:pPr marL="571500" indent="-571500" algn="r" rtl="1">
              <a:buFont typeface="Arial" panose="020B0604020202020204" pitchFamily="34" charset="0"/>
              <a:buChar char="•"/>
            </a:pPr>
            <a:r>
              <a:rPr lang="ar-IQ" b="1" dirty="0">
                <a:solidFill>
                  <a:srgbClr val="C00000"/>
                </a:solidFill>
                <a:ea typeface="Calibri" panose="020F0502020204030204" pitchFamily="34" charset="0"/>
                <a:cs typeface="Simplified Arabic" panose="02020603050405020304" pitchFamily="18" charset="-78"/>
              </a:rPr>
              <a:t>نبات اللوز فبينما تحتوي بذور نبات اللوز المر على جلوسيدات الامجدالين لا تحتوي بذور نبات اللوز الحلو عليه</a:t>
            </a:r>
            <a:endParaRPr lang="en-US" b="1" dirty="0">
              <a:solidFill>
                <a:srgbClr val="C00000"/>
              </a:solidFill>
            </a:endParaRPr>
          </a:p>
        </p:txBody>
      </p:sp>
      <p:sp>
        <p:nvSpPr>
          <p:cNvPr id="3" name="عنصر نائب للمحتوى 2"/>
          <p:cNvSpPr>
            <a:spLocks noGrp="1"/>
          </p:cNvSpPr>
          <p:nvPr>
            <p:ph idx="1"/>
          </p:nvPr>
        </p:nvSpPr>
        <p:spPr>
          <a:xfrm>
            <a:off x="852055" y="3616036"/>
            <a:ext cx="10453254" cy="2259832"/>
          </a:xfrm>
        </p:spPr>
        <p:txBody>
          <a:bodyPr>
            <a:normAutofit/>
          </a:bodyPr>
          <a:lstStyle/>
          <a:p>
            <a:pPr lvl="0" algn="r" rtl="1"/>
            <a:r>
              <a:rPr lang="ar-IQ" sz="3600" b="1" dirty="0">
                <a:solidFill>
                  <a:srgbClr val="7030A0"/>
                </a:solidFill>
              </a:rPr>
              <a:t>كذلك تختلف رايزومات أصناف نبات الراوند في كمية ما تحتويه من مادة الرانين.</a:t>
            </a:r>
            <a:endParaRPr lang="en-US" sz="3600" b="1" dirty="0">
              <a:solidFill>
                <a:srgbClr val="7030A0"/>
              </a:solidFill>
            </a:endParaRPr>
          </a:p>
          <a:p>
            <a:pPr lvl="0" algn="r" rtl="1"/>
            <a:r>
              <a:rPr lang="ar-IQ" sz="3600" b="1" dirty="0">
                <a:solidFill>
                  <a:srgbClr val="7030A0"/>
                </a:solidFill>
              </a:rPr>
              <a:t>ويختلف محتوى كل من بصل العنصل الأحمر والأبيض.</a:t>
            </a:r>
            <a:endParaRPr lang="en-US" sz="3600" b="1" dirty="0">
              <a:solidFill>
                <a:srgbClr val="7030A0"/>
              </a:solidFill>
            </a:endParaRPr>
          </a:p>
        </p:txBody>
      </p:sp>
    </p:spTree>
    <p:extLst>
      <p:ext uri="{BB962C8B-B14F-4D97-AF65-F5344CB8AC3E}">
        <p14:creationId xmlns:p14="http://schemas.microsoft.com/office/powerpoint/2010/main" val="127030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rtl="1"/>
            <a:r>
              <a:rPr lang="ar-IQ" dirty="0">
                <a:solidFill>
                  <a:srgbClr val="7030A0"/>
                </a:solidFill>
                <a:ea typeface="Calibri" panose="020F0502020204030204" pitchFamily="34" charset="0"/>
                <a:cs typeface="Simplified Arabic" panose="02020603050405020304" pitchFamily="18" charset="-78"/>
              </a:rPr>
              <a:t>ومن العوامل الوراثية التي تؤثر تأثيراً واضحا في سلالات النباتات المختلفة:</a:t>
            </a:r>
            <a:endParaRPr lang="en-US" dirty="0">
              <a:solidFill>
                <a:srgbClr val="7030A0"/>
              </a:solidFill>
            </a:endParaRPr>
          </a:p>
        </p:txBody>
      </p:sp>
      <p:sp>
        <p:nvSpPr>
          <p:cNvPr id="3" name="عنصر نائب للمحتوى 2"/>
          <p:cNvSpPr>
            <a:spLocks noGrp="1"/>
          </p:cNvSpPr>
          <p:nvPr>
            <p:ph idx="1"/>
          </p:nvPr>
        </p:nvSpPr>
        <p:spPr/>
        <p:txBody>
          <a:bodyPr>
            <a:normAutofit fontScale="77500" lnSpcReduction="20000"/>
          </a:bodyPr>
          <a:lstStyle/>
          <a:p>
            <a:pPr marL="0" marR="0" algn="r" rtl="1">
              <a:lnSpc>
                <a:spcPct val="107000"/>
              </a:lnSpc>
              <a:spcBef>
                <a:spcPts val="0"/>
              </a:spcBef>
              <a:spcAft>
                <a:spcPts val="800"/>
              </a:spcAft>
            </a:pPr>
            <a:r>
              <a:rPr lang="ar-IQ" sz="54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الطفرات</a:t>
            </a:r>
            <a:r>
              <a:rPr lang="ar-IQ" sz="5400" b="1" dirty="0" smtClean="0">
                <a:solidFill>
                  <a:srgbClr val="7030A0"/>
                </a:solidFill>
                <a:latin typeface="Calibri" panose="020F0502020204030204" pitchFamily="34" charset="0"/>
                <a:ea typeface="Calibri" panose="020F0502020204030204" pitchFamily="34" charset="0"/>
                <a:cs typeface="Simplified Arabic" panose="02020603050405020304" pitchFamily="18" charset="-78"/>
              </a:rPr>
              <a:t>:</a:t>
            </a:r>
          </a:p>
          <a:p>
            <a:pPr marL="0" marR="0" algn="r" rtl="1">
              <a:lnSpc>
                <a:spcPct val="107000"/>
              </a:lnSpc>
              <a:spcBef>
                <a:spcPts val="0"/>
              </a:spcBef>
              <a:spcAft>
                <a:spcPts val="800"/>
              </a:spcAft>
            </a:pPr>
            <a:r>
              <a:rPr lang="ar-IQ" sz="4400" b="1"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تحدث الطفرات نتيجة تعرض النباتات الصغيرة او بذورها الى:</a:t>
            </a:r>
            <a:endParaRPr lang="en-US" sz="40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implified Arabic" panose="02020603050405020304" pitchFamily="18" charset="-78"/>
              <a:buChar char="-"/>
            </a:pPr>
            <a:r>
              <a:rPr lang="ar-IQ" sz="4400" b="1"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اشعاعات </a:t>
            </a:r>
            <a:r>
              <a:rPr lang="ar-IQ" sz="4400" b="1" dirty="0" err="1">
                <a:solidFill>
                  <a:srgbClr val="C00000"/>
                </a:solidFill>
                <a:latin typeface="Calibri" panose="020F0502020204030204" pitchFamily="34" charset="0"/>
                <a:ea typeface="Calibri" panose="020F0502020204030204" pitchFamily="34" charset="0"/>
                <a:cs typeface="Simplified Arabic" panose="02020603050405020304" pitchFamily="18" charset="-78"/>
              </a:rPr>
              <a:t>متأينه</a:t>
            </a:r>
            <a:r>
              <a:rPr lang="ar-IQ" sz="4400" b="1"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 مثل اشعة </a:t>
            </a:r>
            <a:r>
              <a:rPr lang="ar-IQ" sz="4400" b="1" dirty="0" err="1">
                <a:solidFill>
                  <a:srgbClr val="C00000"/>
                </a:solidFill>
                <a:latin typeface="Calibri" panose="020F0502020204030204" pitchFamily="34" charset="0"/>
                <a:ea typeface="Calibri" panose="020F0502020204030204" pitchFamily="34" charset="0"/>
                <a:cs typeface="Simplified Arabic" panose="02020603050405020304" pitchFamily="18" charset="-78"/>
              </a:rPr>
              <a:t>كاما</a:t>
            </a:r>
            <a:r>
              <a:rPr lang="ar-IQ" sz="4400" b="1"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 واشعة اكس او النظائر المشعة.</a:t>
            </a:r>
            <a:endParaRPr lang="en-US" sz="40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implified Arabic" panose="02020603050405020304" pitchFamily="18" charset="-78"/>
              <a:buChar char="-"/>
            </a:pPr>
            <a:r>
              <a:rPr lang="ar-IQ" sz="4400" b="1"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اشعة غير متأينة مثل الاشعة فوق البنفسجية </a:t>
            </a:r>
            <a:endParaRPr lang="en-US" sz="40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rtl="1"/>
            <a:r>
              <a:rPr lang="ar-IQ" sz="4400" b="1" dirty="0">
                <a:solidFill>
                  <a:srgbClr val="C00000"/>
                </a:solidFill>
                <a:ea typeface="Calibri" panose="020F0502020204030204" pitchFamily="34" charset="0"/>
                <a:cs typeface="Simplified Arabic" panose="02020603050405020304" pitchFamily="18" charset="-78"/>
              </a:rPr>
              <a:t>مؤثرات كيميائية </a:t>
            </a:r>
            <a:endParaRPr lang="en-US" sz="4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377051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7030A0"/>
                </a:solidFill>
                <a:ea typeface="Calibri" panose="020F0502020204030204" pitchFamily="34" charset="0"/>
                <a:cs typeface="Simplified Arabic" panose="02020603050405020304" pitchFamily="18" charset="-78"/>
              </a:rPr>
              <a:t>التضاعف الجيني: </a:t>
            </a:r>
            <a:endParaRPr lang="en-US" dirty="0">
              <a:solidFill>
                <a:srgbClr val="7030A0"/>
              </a:solidFill>
            </a:endParaRPr>
          </a:p>
        </p:txBody>
      </p:sp>
      <p:sp>
        <p:nvSpPr>
          <p:cNvPr id="3" name="عنصر نائب للمحتوى 2"/>
          <p:cNvSpPr>
            <a:spLocks noGrp="1"/>
          </p:cNvSpPr>
          <p:nvPr>
            <p:ph idx="1"/>
          </p:nvPr>
        </p:nvSpPr>
        <p:spPr>
          <a:xfrm>
            <a:off x="893618" y="2556932"/>
            <a:ext cx="10494817" cy="3318936"/>
          </a:xfrm>
        </p:spPr>
        <p:txBody>
          <a:bodyPr>
            <a:normAutofit/>
          </a:bodyPr>
          <a:lstStyle/>
          <a:p>
            <a:pPr algn="r" rtl="1"/>
            <a:r>
              <a:rPr lang="ar-IQ" sz="4000" b="1" dirty="0">
                <a:solidFill>
                  <a:srgbClr val="C00000"/>
                </a:solidFill>
                <a:ea typeface="Calibri" panose="020F0502020204030204" pitchFamily="34" charset="0"/>
                <a:cs typeface="Simplified Arabic" panose="02020603050405020304" pitchFamily="18" charset="-78"/>
              </a:rPr>
              <a:t>وعملية التضاعف </a:t>
            </a:r>
            <a:r>
              <a:rPr lang="ar-IQ" sz="4000" b="1" dirty="0" err="1">
                <a:solidFill>
                  <a:srgbClr val="C00000"/>
                </a:solidFill>
                <a:ea typeface="Calibri" panose="020F0502020204030204" pitchFamily="34" charset="0"/>
                <a:cs typeface="Simplified Arabic" panose="02020603050405020304" pitchFamily="18" charset="-78"/>
              </a:rPr>
              <a:t>الكروموسومي</a:t>
            </a:r>
            <a:r>
              <a:rPr lang="ar-IQ" sz="4000" b="1" dirty="0">
                <a:solidFill>
                  <a:srgbClr val="C00000"/>
                </a:solidFill>
                <a:ea typeface="Calibri" panose="020F0502020204030204" pitchFamily="34" charset="0"/>
                <a:cs typeface="Simplified Arabic" panose="02020603050405020304" pitchFamily="18" charset="-78"/>
              </a:rPr>
              <a:t> هي العملية التي تزداد كنتيجة لها عدد الكروموسومات بالخلية فقد تصبح ثلاث مجموعات وتسمى الخلية </a:t>
            </a:r>
            <a:r>
              <a:rPr lang="en-US" sz="4000" b="1" dirty="0">
                <a:solidFill>
                  <a:srgbClr val="C00000"/>
                </a:solidFill>
                <a:latin typeface="Simplified Arabic" panose="02020603050405020304" pitchFamily="18" charset="-78"/>
                <a:ea typeface="Calibri" panose="020F0502020204030204" pitchFamily="34" charset="0"/>
              </a:rPr>
              <a:t>Triploid</a:t>
            </a:r>
            <a:r>
              <a:rPr lang="ar-IQ" sz="4000" b="1" dirty="0">
                <a:solidFill>
                  <a:srgbClr val="C00000"/>
                </a:solidFill>
                <a:latin typeface="Simplified Arabic" panose="02020603050405020304" pitchFamily="18" charset="-78"/>
                <a:ea typeface="Calibri" panose="020F0502020204030204" pitchFamily="34" charset="0"/>
              </a:rPr>
              <a:t> وقد تكون اربع مجموعات وتسمى </a:t>
            </a:r>
            <a:r>
              <a:rPr lang="en-US" sz="4000" b="1" dirty="0" err="1">
                <a:solidFill>
                  <a:srgbClr val="C00000"/>
                </a:solidFill>
                <a:latin typeface="Simplified Arabic" panose="02020603050405020304" pitchFamily="18" charset="-78"/>
                <a:ea typeface="Calibri" panose="020F0502020204030204" pitchFamily="34" charset="0"/>
              </a:rPr>
              <a:t>Tetraploid</a:t>
            </a:r>
            <a:r>
              <a:rPr lang="ar-IQ" sz="4000" b="1" dirty="0">
                <a:solidFill>
                  <a:srgbClr val="C00000"/>
                </a:solidFill>
                <a:latin typeface="Simplified Arabic" panose="02020603050405020304" pitchFamily="18" charset="-78"/>
                <a:ea typeface="Calibri" panose="020F0502020204030204" pitchFamily="34" charset="0"/>
              </a:rPr>
              <a:t> وقد تكون اكبر وتسمى </a:t>
            </a:r>
            <a:r>
              <a:rPr lang="en-US" sz="4000" b="1" dirty="0" err="1">
                <a:solidFill>
                  <a:srgbClr val="C00000"/>
                </a:solidFill>
                <a:latin typeface="Simplified Arabic" panose="02020603050405020304" pitchFamily="18" charset="-78"/>
                <a:ea typeface="Calibri" panose="020F0502020204030204" pitchFamily="34" charset="0"/>
              </a:rPr>
              <a:t>Polyploid</a:t>
            </a:r>
            <a:r>
              <a:rPr lang="en-US" sz="4000" b="1" dirty="0">
                <a:solidFill>
                  <a:srgbClr val="C00000"/>
                </a:solidFill>
                <a:latin typeface="Simplified Arabic" panose="02020603050405020304" pitchFamily="18" charset="-78"/>
                <a:ea typeface="Calibri" panose="020F0502020204030204" pitchFamily="34" charset="0"/>
              </a:rPr>
              <a:t> </a:t>
            </a:r>
            <a:endParaRPr lang="en-US" sz="4000" b="1" dirty="0">
              <a:solidFill>
                <a:srgbClr val="C00000"/>
              </a:solidFill>
            </a:endParaRPr>
          </a:p>
        </p:txBody>
      </p:sp>
    </p:spTree>
    <p:extLst>
      <p:ext uri="{BB962C8B-B14F-4D97-AF65-F5344CB8AC3E}">
        <p14:creationId xmlns:p14="http://schemas.microsoft.com/office/powerpoint/2010/main" val="152107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indent="-285750" rtl="1">
              <a:lnSpc>
                <a:spcPct val="107000"/>
              </a:lnSpc>
              <a:spcBef>
                <a:spcPts val="0"/>
              </a:spcBef>
              <a:spcAft>
                <a:spcPts val="800"/>
              </a:spcAft>
            </a:pPr>
            <a:r>
              <a:rPr lang="ar-IQ" sz="6600" b="1" dirty="0">
                <a:ln>
                  <a:noFill/>
                </a:ln>
                <a:solidFill>
                  <a:srgbClr val="7030A0"/>
                </a:solidFill>
                <a:latin typeface="Calibri" panose="020F0502020204030204" pitchFamily="34" charset="0"/>
                <a:ea typeface="Calibri" panose="020F0502020204030204" pitchFamily="34" charset="0"/>
                <a:cs typeface="Simplified Arabic" panose="02020603050405020304" pitchFamily="18" charset="-78"/>
              </a:rPr>
              <a:t>التهجين:</a:t>
            </a:r>
            <a:endParaRPr lang="en-US" sz="5400" dirty="0">
              <a:ln>
                <a:noFill/>
              </a:ln>
              <a:solidFill>
                <a:srgbClr val="7030A0"/>
              </a:solidFill>
              <a:latin typeface="Calibri" panose="020F0502020204030204" pitchFamily="34" charset="0"/>
              <a:ea typeface="Calibri" panose="020F0502020204030204" pitchFamily="34" charset="0"/>
              <a:cs typeface="Arial" panose="020B0604020202020204" pitchFamily="34" charset="0"/>
            </a:endParaRPr>
          </a:p>
        </p:txBody>
      </p:sp>
      <p:sp>
        <p:nvSpPr>
          <p:cNvPr id="3" name="عنصر نائب للمحتوى 2"/>
          <p:cNvSpPr>
            <a:spLocks noGrp="1"/>
          </p:cNvSpPr>
          <p:nvPr>
            <p:ph idx="1"/>
          </p:nvPr>
        </p:nvSpPr>
        <p:spPr>
          <a:xfrm>
            <a:off x="1295401" y="2556932"/>
            <a:ext cx="9968344" cy="3318936"/>
          </a:xfrm>
        </p:spPr>
        <p:txBody>
          <a:bodyPr>
            <a:noAutofit/>
          </a:bodyPr>
          <a:lstStyle/>
          <a:p>
            <a:pPr algn="r" rtl="1"/>
            <a:r>
              <a:rPr lang="ar-IQ" sz="3600" b="1" dirty="0" smtClean="0">
                <a:solidFill>
                  <a:srgbClr val="C00000"/>
                </a:solidFill>
                <a:ea typeface="Calibri" panose="020F0502020204030204" pitchFamily="34" charset="0"/>
                <a:cs typeface="Simplified Arabic" panose="02020603050405020304" pitchFamily="18" charset="-78"/>
              </a:rPr>
              <a:t>وهي </a:t>
            </a:r>
            <a:r>
              <a:rPr lang="ar-IQ" sz="3600" b="1" dirty="0">
                <a:solidFill>
                  <a:srgbClr val="C00000"/>
                </a:solidFill>
                <a:ea typeface="Calibri" panose="020F0502020204030204" pitchFamily="34" charset="0"/>
                <a:cs typeface="Simplified Arabic" panose="02020603050405020304" pitchFamily="18" charset="-78"/>
              </a:rPr>
              <a:t>عملية تزاوج أنواع او أصناف او سلالات مختلفة من نبات او حيوان وقد تكون عملية التلقيح طبيعية او صناعية والمقصود بعملية التهجين تحسين السلالات الضعيفة من النباتات بتهجينها بسلالات قوية او غنية بمكوناتها الفعالة، وأجريت عملية التهجين على كثير من النباتات الطبية مثل النعناع الفلفلي والنعناع البلدي وأنواع خشب كينا المختلفة</a:t>
            </a:r>
            <a:endParaRPr lang="en-US" sz="3600" b="1" dirty="0">
              <a:solidFill>
                <a:srgbClr val="C00000"/>
              </a:solidFill>
            </a:endParaRPr>
          </a:p>
        </p:txBody>
      </p:sp>
    </p:spTree>
    <p:extLst>
      <p:ext uri="{BB962C8B-B14F-4D97-AF65-F5344CB8AC3E}">
        <p14:creationId xmlns:p14="http://schemas.microsoft.com/office/powerpoint/2010/main" val="99086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982132"/>
            <a:ext cx="9601196" cy="534941"/>
          </a:xfrm>
        </p:spPr>
        <p:txBody>
          <a:bodyPr>
            <a:normAutofit fontScale="90000"/>
          </a:bodyPr>
          <a:lstStyle/>
          <a:p>
            <a:pPr rtl="1"/>
            <a:r>
              <a:rPr lang="ar-SA" b="1" dirty="0">
                <a:solidFill>
                  <a:srgbClr val="C00000"/>
                </a:solidFill>
                <a:ea typeface="Times New Roman" panose="02020603050405020304" pitchFamily="18" charset="0"/>
                <a:cs typeface="Simplified Arabic" panose="02020603050405020304" pitchFamily="18" charset="-78"/>
              </a:rPr>
              <a:t>انتاج النباتات الطبية والعطرية</a:t>
            </a:r>
            <a:r>
              <a:rPr lang="en-US" b="1" dirty="0">
                <a:solidFill>
                  <a:srgbClr val="C00000"/>
                </a:solidFill>
                <a:latin typeface="Simplified Arabic" panose="02020603050405020304" pitchFamily="18" charset="-78"/>
                <a:ea typeface="Times New Roman" panose="02020603050405020304" pitchFamily="18" charset="0"/>
              </a:rPr>
              <a:t>:</a:t>
            </a:r>
            <a:endParaRPr lang="en-US" dirty="0">
              <a:solidFill>
                <a:srgbClr val="C00000"/>
              </a:solidFill>
            </a:endParaRPr>
          </a:p>
        </p:txBody>
      </p:sp>
      <p:sp>
        <p:nvSpPr>
          <p:cNvPr id="3" name="عنصر نائب للمحتوى 2"/>
          <p:cNvSpPr>
            <a:spLocks noGrp="1"/>
          </p:cNvSpPr>
          <p:nvPr>
            <p:ph idx="1"/>
          </p:nvPr>
        </p:nvSpPr>
        <p:spPr>
          <a:xfrm>
            <a:off x="1295401" y="1704109"/>
            <a:ext cx="9601196" cy="4171759"/>
          </a:xfrm>
        </p:spPr>
        <p:txBody>
          <a:bodyPr>
            <a:normAutofit lnSpcReduction="10000"/>
          </a:bodyPr>
          <a:lstStyle/>
          <a:p>
            <a:pPr marL="0" marR="0" algn="r" rtl="1">
              <a:lnSpc>
                <a:spcPct val="107000"/>
              </a:lnSpc>
              <a:spcBef>
                <a:spcPts val="0"/>
              </a:spcBef>
              <a:spcAft>
                <a:spcPts val="1800"/>
              </a:spcAft>
            </a:pPr>
            <a:r>
              <a:rPr lang="ar-IQ" sz="28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النباتات البرية يقل فيها تركيز المواد الفعالة بسبب</a:t>
            </a:r>
            <a:r>
              <a:rPr lang="en-US" sz="2800" b="1" dirty="0">
                <a:solidFill>
                  <a:srgbClr val="7030A0"/>
                </a:solidFill>
                <a:latin typeface="Simplified Arabic" panose="02020603050405020304" pitchFamily="18" charset="-78"/>
                <a:ea typeface="Calibri" panose="020F0502020204030204" pitchFamily="34" charset="0"/>
                <a:cs typeface="Arial" panose="020B0604020202020204" pitchFamily="34" charset="0"/>
              </a:rPr>
              <a:t>:</a:t>
            </a:r>
            <a:endParaRPr lang="en-US"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1800"/>
              </a:spcAft>
              <a:buFont typeface="Simplified Arabic" panose="02020603050405020304" pitchFamily="18" charset="-78"/>
              <a:buChar char="-"/>
            </a:pPr>
            <a:r>
              <a:rPr lang="ar-IQ" sz="28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نقص عمليات الخدمة المختلفة </a:t>
            </a:r>
            <a:endParaRPr lang="en-US"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1800"/>
              </a:spcAft>
            </a:pPr>
            <a:r>
              <a:rPr lang="ar-IQ" sz="28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الري الاسمدة فالـ</a:t>
            </a:r>
            <a:r>
              <a:rPr lang="en-US" sz="2800" b="1" dirty="0">
                <a:solidFill>
                  <a:srgbClr val="7030A0"/>
                </a:solidFill>
                <a:latin typeface="Simplified Arabic" panose="02020603050405020304" pitchFamily="18" charset="-78"/>
                <a:ea typeface="Calibri" panose="020F0502020204030204" pitchFamily="34" charset="0"/>
                <a:cs typeface="Arial" panose="020B0604020202020204" pitchFamily="34" charset="0"/>
              </a:rPr>
              <a:t> N </a:t>
            </a:r>
            <a:r>
              <a:rPr lang="ar-IQ" sz="28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له تأثير على تركيز القلويدات والـ </a:t>
            </a:r>
            <a:r>
              <a:rPr lang="en-US" sz="2800" b="1" dirty="0">
                <a:solidFill>
                  <a:srgbClr val="7030A0"/>
                </a:solidFill>
                <a:latin typeface="Simplified Arabic" panose="02020603050405020304" pitchFamily="18" charset="-78"/>
                <a:ea typeface="Calibri" panose="020F0502020204030204" pitchFamily="34" charset="0"/>
                <a:cs typeface="Arial" panose="020B0604020202020204" pitchFamily="34" charset="0"/>
              </a:rPr>
              <a:t>P</a:t>
            </a:r>
            <a:r>
              <a:rPr lang="ar-IQ" sz="28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a:t>
            </a:r>
            <a:r>
              <a:rPr lang="en-US" sz="2800" b="1" dirty="0">
                <a:solidFill>
                  <a:srgbClr val="7030A0"/>
                </a:solidFill>
                <a:latin typeface="Simplified Arabic" panose="02020603050405020304" pitchFamily="18" charset="-78"/>
                <a:ea typeface="Calibri" panose="020F0502020204030204" pitchFamily="34" charset="0"/>
                <a:cs typeface="Arial" panose="020B0604020202020204" pitchFamily="34" charset="0"/>
              </a:rPr>
              <a:t> K </a:t>
            </a:r>
            <a:r>
              <a:rPr lang="ar-IQ" sz="28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لهم تأثير على الزيوت الطيارة</a:t>
            </a:r>
            <a:r>
              <a:rPr lang="en-US" sz="2800" b="1" dirty="0">
                <a:solidFill>
                  <a:srgbClr val="7030A0"/>
                </a:solidFill>
                <a:latin typeface="Simplified Arabic" panose="02020603050405020304" pitchFamily="18" charset="-78"/>
                <a:ea typeface="Calibri" panose="020F0502020204030204" pitchFamily="34" charset="0"/>
                <a:cs typeface="Arial" panose="020B0604020202020204" pitchFamily="34" charset="0"/>
              </a:rPr>
              <a:t>.</a:t>
            </a:r>
            <a:endParaRPr lang="en-US"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1800"/>
              </a:spcAft>
            </a:pPr>
            <a:r>
              <a:rPr lang="ar-IQ" sz="28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 تفاوت ميعاد الحصاد والجمع (مبكر او متأخر)</a:t>
            </a:r>
            <a:r>
              <a:rPr lang="en-US" sz="2800" b="1" dirty="0">
                <a:solidFill>
                  <a:srgbClr val="7030A0"/>
                </a:solidFill>
                <a:latin typeface="Simplified Arabic" panose="02020603050405020304" pitchFamily="18" charset="-78"/>
                <a:ea typeface="Calibri" panose="020F0502020204030204" pitchFamily="34" charset="0"/>
                <a:cs typeface="Arial" panose="020B0604020202020204" pitchFamily="34" charset="0"/>
              </a:rPr>
              <a:t>.</a:t>
            </a:r>
            <a:endParaRPr lang="en-US"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1800"/>
              </a:spcAft>
            </a:pPr>
            <a:r>
              <a:rPr lang="ar-IQ" sz="2800" b="1" dirty="0">
                <a:solidFill>
                  <a:srgbClr val="7030A0"/>
                </a:solidFill>
                <a:latin typeface="Calibri" panose="020F0502020204030204" pitchFamily="34" charset="0"/>
                <a:ea typeface="Calibri" panose="020F0502020204030204" pitchFamily="34" charset="0"/>
                <a:cs typeface="Simplified Arabic" panose="02020603050405020304" pitchFamily="18" charset="-78"/>
              </a:rPr>
              <a:t>- وجودها مبعثرة على مساحات واسعة ( صعوبة الجمع – احتمال اختفائها من البيئة – عدم كفاية المنتج منها لسد حاجة السوق</a:t>
            </a:r>
            <a:r>
              <a:rPr lang="en-US" sz="2800" b="1" dirty="0">
                <a:solidFill>
                  <a:srgbClr val="7030A0"/>
                </a:solidFill>
                <a:latin typeface="Simplified Arabic" panose="02020603050405020304" pitchFamily="18" charset="-78"/>
                <a:ea typeface="Calibri" panose="020F0502020204030204" pitchFamily="34" charset="0"/>
                <a:cs typeface="Arial" panose="020B0604020202020204" pitchFamily="34" charset="0"/>
              </a:rPr>
              <a:t>.</a:t>
            </a:r>
            <a:endParaRPr lang="en-US"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165749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982133"/>
            <a:ext cx="9601196" cy="659632"/>
          </a:xfrm>
        </p:spPr>
        <p:txBody>
          <a:bodyPr>
            <a:normAutofit fontScale="90000"/>
          </a:bodyPr>
          <a:lstStyle/>
          <a:p>
            <a:pPr marL="0" marR="0" rtl="1">
              <a:lnSpc>
                <a:spcPct val="107000"/>
              </a:lnSpc>
              <a:spcBef>
                <a:spcPts val="0"/>
              </a:spcBef>
              <a:spcAft>
                <a:spcPts val="800"/>
              </a:spcAft>
            </a:pPr>
            <a:r>
              <a:rPr lang="ar-SA" b="1" dirty="0">
                <a:solidFill>
                  <a:srgbClr val="7030A0"/>
                </a:solidFill>
                <a:latin typeface="Calibri" panose="020F0502020204030204" pitchFamily="34" charset="0"/>
                <a:ea typeface="Times New Roman" panose="02020603050405020304" pitchFamily="18" charset="0"/>
                <a:cs typeface="Simplified Arabic" panose="02020603050405020304" pitchFamily="18" charset="-78"/>
              </a:rPr>
              <a:t>لذلك وجب استخدام الزراعة المكثفة ومن مميزاتها</a:t>
            </a:r>
            <a:r>
              <a:rPr lang="en-US" b="1" dirty="0">
                <a:solidFill>
                  <a:srgbClr val="7030A0"/>
                </a:solidFill>
                <a:latin typeface="Simplified Arabic" panose="02020603050405020304" pitchFamily="18" charset="-78"/>
                <a:ea typeface="Times New Roman" panose="02020603050405020304" pitchFamily="18" charset="0"/>
                <a:cs typeface="Arial" panose="020B0604020202020204" pitchFamily="34" charset="0"/>
              </a:rPr>
              <a:t>:</a:t>
            </a:r>
            <a:endPar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endParaRPr>
          </a:p>
        </p:txBody>
      </p:sp>
      <p:sp>
        <p:nvSpPr>
          <p:cNvPr id="3" name="عنصر نائب للمحتوى 2"/>
          <p:cNvSpPr>
            <a:spLocks noGrp="1"/>
          </p:cNvSpPr>
          <p:nvPr>
            <p:ph idx="1"/>
          </p:nvPr>
        </p:nvSpPr>
        <p:spPr>
          <a:xfrm>
            <a:off x="727364" y="1641765"/>
            <a:ext cx="10661071" cy="4234103"/>
          </a:xfrm>
        </p:spPr>
        <p:txBody>
          <a:bodyPr>
            <a:noAutofit/>
          </a:bodyPr>
          <a:lstStyle/>
          <a:p>
            <a:pPr marL="342900" marR="0" lvl="0" indent="-342900" algn="just" rtl="1">
              <a:lnSpc>
                <a:spcPct val="107000"/>
              </a:lnSpc>
              <a:spcBef>
                <a:spcPts val="0"/>
              </a:spcBef>
              <a:spcAft>
                <a:spcPts val="1800"/>
              </a:spcAft>
              <a:buFont typeface="Simplified Arabic" panose="02020603050405020304" pitchFamily="18" charset="-78"/>
              <a:buChar char="-"/>
            </a:pPr>
            <a:r>
              <a:rPr lang="ar-SA" sz="2800" b="1"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التحكم في مواعيد جمع العقار والحصاد (نقاوة المنتج من الحشائش والبذور-التجفيف المناسب)</a:t>
            </a:r>
            <a:endParaRPr lang="en-US" sz="28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1800"/>
              </a:spcAft>
              <a:buFont typeface="Simplified Arabic" panose="02020603050405020304" pitchFamily="18" charset="-78"/>
              <a:buChar char="-"/>
            </a:pPr>
            <a:r>
              <a:rPr lang="ar-SA" sz="2800" b="1"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مصدر كاف ومنتظم للعقار</a:t>
            </a:r>
            <a:r>
              <a:rPr lang="en-US" sz="2800" b="1" dirty="0">
                <a:solidFill>
                  <a:srgbClr val="C00000"/>
                </a:solidFill>
                <a:latin typeface="Simplified Arabic" panose="02020603050405020304" pitchFamily="18" charset="-78"/>
                <a:ea typeface="Times New Roman" panose="02020603050405020304" pitchFamily="18" charset="0"/>
                <a:cs typeface="Arial" panose="020B0604020202020204" pitchFamily="34" charset="0"/>
              </a:rPr>
              <a:t>.</a:t>
            </a:r>
            <a:endParaRPr lang="en-US" sz="28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1800"/>
              </a:spcAft>
              <a:buFont typeface="Simplified Arabic" panose="02020603050405020304" pitchFamily="18" charset="-78"/>
              <a:buChar char="-"/>
            </a:pPr>
            <a:r>
              <a:rPr lang="ar-SA" sz="2800" b="1"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استعمال طرق الاكثار المناسبة (لزيادة نسبة الانبات – المعاملة </a:t>
            </a:r>
            <a:r>
              <a:rPr lang="ar-SA" sz="2800" b="1"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hlinkClick r:id="rId2"/>
              </a:rPr>
              <a:t>بمنظمات النمو</a:t>
            </a:r>
            <a:r>
              <a:rPr lang="en-US" sz="2800" b="1" dirty="0">
                <a:solidFill>
                  <a:srgbClr val="C00000"/>
                </a:solidFill>
                <a:latin typeface="Simplified Arabic" panose="02020603050405020304" pitchFamily="18" charset="-78"/>
                <a:ea typeface="Times New Roman" panose="02020603050405020304" pitchFamily="18" charset="0"/>
                <a:cs typeface="Arial" panose="020B0604020202020204" pitchFamily="34" charset="0"/>
              </a:rPr>
              <a:t> – </a:t>
            </a:r>
            <a:r>
              <a:rPr lang="ar-SA" sz="2800" b="1"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التهجين – الانتخاب – التطويش)</a:t>
            </a:r>
            <a:endParaRPr lang="en-US" sz="28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1800"/>
              </a:spcAft>
              <a:buFont typeface="Simplified Arabic" panose="02020603050405020304" pitchFamily="18" charset="-78"/>
              <a:buChar char="-"/>
            </a:pPr>
            <a:r>
              <a:rPr lang="ar-SA" sz="2800" b="1"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زراعة نباتات في غير بيئتها الاصلية (توفير الرطوبة – الحرارة – الإضاءة المناسبة مثل الفلفل الاسود – البن)</a:t>
            </a:r>
            <a:endParaRPr lang="en-US" sz="28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1800"/>
              </a:spcAft>
              <a:buFont typeface="Simplified Arabic" panose="02020603050405020304" pitchFamily="18" charset="-78"/>
              <a:buChar char="-"/>
            </a:pPr>
            <a:r>
              <a:rPr lang="ar-SA" sz="2800" b="1"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امكانية مقاومة الآفات والحشرات (استخدام المبيد المناسب)</a:t>
            </a:r>
            <a:endParaRPr lang="en-US" sz="28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rtl="1"/>
            <a:endParaRPr lang="en-US" sz="2800" dirty="0"/>
          </a:p>
        </p:txBody>
      </p:sp>
    </p:spTree>
    <p:extLst>
      <p:ext uri="{BB962C8B-B14F-4D97-AF65-F5344CB8AC3E}">
        <p14:creationId xmlns:p14="http://schemas.microsoft.com/office/powerpoint/2010/main" val="391862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4800" b="1" dirty="0" smtClean="0">
                <a:solidFill>
                  <a:srgbClr val="C00000"/>
                </a:solidFill>
              </a:rPr>
              <a:t>الاسئلة</a:t>
            </a:r>
            <a:endParaRPr lang="en-US" sz="4800" b="1" dirty="0">
              <a:solidFill>
                <a:srgbClr val="C00000"/>
              </a:solidFill>
            </a:endParaRPr>
          </a:p>
        </p:txBody>
      </p:sp>
      <p:sp>
        <p:nvSpPr>
          <p:cNvPr id="3" name="عنصر نائب للمحتوى 2"/>
          <p:cNvSpPr>
            <a:spLocks noGrp="1"/>
          </p:cNvSpPr>
          <p:nvPr>
            <p:ph idx="1"/>
          </p:nvPr>
        </p:nvSpPr>
        <p:spPr>
          <a:xfrm>
            <a:off x="1295401" y="3491344"/>
            <a:ext cx="9601196" cy="2384523"/>
          </a:xfrm>
        </p:spPr>
        <p:txBody>
          <a:bodyPr>
            <a:normAutofit/>
          </a:bodyPr>
          <a:lstStyle/>
          <a:p>
            <a:pPr algn="r" rtl="1"/>
            <a:r>
              <a:rPr lang="ar-IQ" sz="3600" b="1" dirty="0" smtClean="0">
                <a:solidFill>
                  <a:srgbClr val="7030A0"/>
                </a:solidFill>
              </a:rPr>
              <a:t>س1/ ما المقصود بالتضاعف الجيني، التهجين</a:t>
            </a:r>
          </a:p>
          <a:p>
            <a:pPr algn="r" rtl="1"/>
            <a:r>
              <a:rPr lang="ar-IQ" sz="3600" b="1" dirty="0" smtClean="0">
                <a:solidFill>
                  <a:srgbClr val="7030A0"/>
                </a:solidFill>
              </a:rPr>
              <a:t>س2/ ماهي اهم معوقات نمو العقاقير في الطبيعة</a:t>
            </a:r>
            <a:endParaRPr lang="en-US" sz="3600" b="1" dirty="0">
              <a:solidFill>
                <a:srgbClr val="7030A0"/>
              </a:solidFill>
            </a:endParaRPr>
          </a:p>
        </p:txBody>
      </p:sp>
    </p:spTree>
    <p:extLst>
      <p:ext uri="{BB962C8B-B14F-4D97-AF65-F5344CB8AC3E}">
        <p14:creationId xmlns:p14="http://schemas.microsoft.com/office/powerpoint/2010/main" val="3083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77</TotalTime>
  <Words>314</Words>
  <Application>Microsoft Office PowerPoint</Application>
  <PresentationFormat>مخصص</PresentationFormat>
  <Paragraphs>32</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عضوي</vt:lpstr>
      <vt:lpstr>عقاقير طبية عملي محاضرة7 كلية الزراعة/ قسم المحاصيل الحقلية المرحلة الرابعة مدرس المادة  </vt:lpstr>
      <vt:lpstr>العوامل الوراثية</vt:lpstr>
      <vt:lpstr>نبات اللوز فبينما تحتوي بذور نبات اللوز المر على جلوسيدات الامجدالين لا تحتوي بذور نبات اللوز الحلو عليه</vt:lpstr>
      <vt:lpstr>ومن العوامل الوراثية التي تؤثر تأثيراً واضحا في سلالات النباتات المختلفة:</vt:lpstr>
      <vt:lpstr>التضاعف الجيني: </vt:lpstr>
      <vt:lpstr>التهجين:</vt:lpstr>
      <vt:lpstr>انتاج النباتات الطبية والعطرية:</vt:lpstr>
      <vt:lpstr>لذلك وجب استخدام الزراعة المكثفة ومن مميزاتها:</vt:lpstr>
      <vt:lpstr>الاسئلة</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عقاقير طبية عملي محاضرة7 كلية الزراعة/ قسم المحاصيل الحقلية المرحلة الرابعة مدرس المادة  </dc:title>
  <dc:creator>nooraa adeel</dc:creator>
  <cp:lastModifiedBy>mohammed</cp:lastModifiedBy>
  <cp:revision>6</cp:revision>
  <dcterms:created xsi:type="dcterms:W3CDTF">2020-01-22T17:27:04Z</dcterms:created>
  <dcterms:modified xsi:type="dcterms:W3CDTF">2022-09-13T05:31:22Z</dcterms:modified>
</cp:coreProperties>
</file>